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8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252D9B-2374-BE4F-9B64-14182D2D74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22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94573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540798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04344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812418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608903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080302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822861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83406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42494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59470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52331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29E0E-BDC4-6D48-BA48-69A0613A89EF}" type="slidenum">
              <a:rPr lang="de-DE"/>
              <a:pPr/>
              <a:t>2</a:t>
            </a:fld>
            <a:endParaRPr lang="de-DE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7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121404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914781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68233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280397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850471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015047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26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90114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27</a:t>
            </a:fld>
            <a:endParaRPr lang="es-ES" smtClean="0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8707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585214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29</a:t>
            </a:fld>
            <a:endParaRPr lang="es-ES" smtClean="0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1928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C0CC4D-23DB-9D40-B123-A5FDB35A98C0}" type="slidenum">
              <a:rPr lang="de-DE"/>
              <a:pPr/>
              <a:t>3</a:t>
            </a:fld>
            <a:endParaRPr lang="de-DE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0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 smtClean="0"/>
              <a:t>Generation</a:t>
            </a:r>
            <a:r>
              <a:rPr lang="es-ES" baseline="0" dirty="0" smtClean="0"/>
              <a:t> of 3D </a:t>
            </a:r>
            <a:r>
              <a:rPr lang="es-ES" baseline="0" dirty="0" err="1" smtClean="0"/>
              <a:t>meshes</a:t>
            </a:r>
            <a:r>
              <a:rPr lang="es-ES" baseline="0" dirty="0" smtClean="0"/>
              <a:t> &gt; </a:t>
            </a:r>
            <a:r>
              <a:rPr lang="es-ES" baseline="0" dirty="0" err="1" smtClean="0"/>
              <a:t>blackboard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057189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31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70152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916025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33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 smtClean="0"/>
          </a:p>
          <a:p>
            <a:pPr eaLnBrk="1" hangingPunct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406527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 smtClean="0"/>
          </a:p>
          <a:p>
            <a:pPr eaLnBrk="1" hangingPunct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034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1509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36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731350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7E1791-6DDD-C045-B9B0-E2C70C303537}" type="slidenum">
              <a:rPr lang="de-DE"/>
              <a:pPr/>
              <a:t>4</a:t>
            </a:fld>
            <a:endParaRPr lang="de-DE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8617D-C592-0A4F-B1FC-D0987B0A630B}" type="slidenum">
              <a:rPr lang="de-DE"/>
              <a:pPr/>
              <a:t>5</a:t>
            </a:fld>
            <a:endParaRPr lang="de-DE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0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8960DC-6725-2E43-83CE-D29F0897B218}" type="slidenum">
              <a:rPr lang="de-DE"/>
              <a:pPr/>
              <a:t>6</a:t>
            </a:fld>
            <a:endParaRPr lang="de-DE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8E41D-AF11-BB41-A887-541F07902FF9}" type="slidenum">
              <a:rPr lang="de-DE"/>
              <a:pPr/>
              <a:t>7</a:t>
            </a:fld>
            <a:endParaRPr lang="de-DE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2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6E3DCC-836A-EA4E-9D32-44E92182EA8E}" type="slidenum">
              <a:rPr lang="de-DE"/>
              <a:pPr/>
              <a:t>8</a:t>
            </a:fld>
            <a:endParaRPr lang="de-DE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5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9D3278-7A6E-FB47-8169-28D7BB698415}" type="slidenum">
              <a:rPr lang="de-DE"/>
              <a:pPr/>
              <a:t>9</a:t>
            </a:fld>
            <a:endParaRPr lang="de-DE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312CC7-B38C-564E-9023-722D1295D9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A286F1-6161-9D49-9559-7A729C53C9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F6DE7F-1228-CB47-90B2-07B2C58504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20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1D9531-714E-604E-97DC-C047A4FE9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A77761-6E15-234D-86CD-2A609507420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F876A-9330-2C49-8FB9-7D69511B27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6AAD46-DAE9-E442-BC60-976E9461BD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681F86-55FE-1449-87D5-9E00745AFF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6AECFB-A37F-D842-99F3-083101B95A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E44F38-D651-9142-8FF0-653FD82937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CA206E-0421-624E-8EB8-6B7ABB7768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F44788A-2724-EC4E-88A5-5C3CD50DA1D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slide" Target="slide26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7.png"/><Relationship Id="rId6" Type="http://schemas.openxmlformats.org/officeDocument/2006/relationships/slide" Target="slide26.xml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microsoft.com/office/2007/relationships/hdphoto" Target="../media/hdphoto1.wdp"/><Relationship Id="rId5" Type="http://schemas.openxmlformats.org/officeDocument/2006/relationships/image" Target="../media/image21.png"/><Relationship Id="rId6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slide" Target="slide26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4" Type="http://schemas.openxmlformats.org/officeDocument/2006/relationships/slide" Target="slide30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1.png"/><Relationship Id="rId5" Type="http://schemas.openxmlformats.org/officeDocument/2006/relationships/image" Target="../media/image32.jpe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slide" Target="slide3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9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hyperlink" Target="http://web.ing.puc.cl/~dmery/Prints/ISI-Journals/2005-Insight-b.pdf" TargetMode="External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4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8.png"/><Relationship Id="rId10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Semestre </a:t>
            </a:r>
            <a:r>
              <a:rPr lang="es-CL" sz="120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2018-1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Definiciones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25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4" name="Action Button: Forward or Next 3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105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7" name="Action Button: Forward or Next 6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0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3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1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64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0" y="0"/>
            <a:ext cx="360367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 smtClean="0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endParaRPr lang="en-US" sz="3200" u="none" dirty="0">
              <a:solidFill>
                <a:srgbClr val="808080"/>
              </a:solidFill>
              <a:latin typeface="Trebuchet MS"/>
              <a:cs typeface="Trebuchet MS"/>
            </a:endParaRPr>
          </a:p>
        </p:txBody>
      </p:sp>
      <p:sp>
        <p:nvSpPr>
          <p:cNvPr id="338952" name="Rectangle 8"/>
          <p:cNvSpPr>
            <a:spLocks noChangeArrowheads="1"/>
          </p:cNvSpPr>
          <p:nvPr/>
        </p:nvSpPr>
        <p:spPr bwMode="auto">
          <a:xfrm>
            <a:off x="3203575" y="5551488"/>
            <a:ext cx="431800" cy="2492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38956" name="Group 12"/>
          <p:cNvGrpSpPr>
            <a:grpSpLocks/>
          </p:cNvGrpSpPr>
          <p:nvPr/>
        </p:nvGrpSpPr>
        <p:grpSpPr bwMode="auto">
          <a:xfrm>
            <a:off x="3602038" y="2492375"/>
            <a:ext cx="3756025" cy="2906713"/>
            <a:chOff x="2269" y="1570"/>
            <a:chExt cx="2366" cy="1831"/>
          </a:xfrm>
        </p:grpSpPr>
        <p:graphicFrame>
          <p:nvGraphicFramePr>
            <p:cNvPr id="338954" name="Object 10"/>
            <p:cNvGraphicFramePr>
              <a:graphicFrameLocks noChangeAspect="1"/>
            </p:cNvGraphicFramePr>
            <p:nvPr/>
          </p:nvGraphicFramePr>
          <p:xfrm>
            <a:off x="2517" y="1570"/>
            <a:ext cx="2118" cy="1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Fotografía de Photo Editor" r:id="rId5" imgW="3362794" imgH="2333333" progId="MSPhotoEd.3">
                    <p:embed/>
                  </p:oleObj>
                </mc:Choice>
                <mc:Fallback>
                  <p:oleObj name="Fotografía de Photo Editor" r:id="rId5" imgW="3362794" imgH="2333333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1570"/>
                          <a:ext cx="2118" cy="1470"/>
                        </a:xfrm>
                        <a:prstGeom prst="rect">
                          <a:avLst/>
                        </a:prstGeom>
                        <a:noFill/>
                        <a:ln w="762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955" name="Line 11"/>
            <p:cNvSpPr>
              <a:spLocks noChangeShapeType="1"/>
            </p:cNvSpPr>
            <p:nvPr/>
          </p:nvSpPr>
          <p:spPr bwMode="auto">
            <a:xfrm flipV="1">
              <a:off x="2269" y="3113"/>
              <a:ext cx="203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0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5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 smtClean="0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  <a:endParaRPr lang="en-US" sz="2400" i="1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70538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 smtClean="0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3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solidFill>
                    <a:srgbClr val="0000FF"/>
                  </a:solidFill>
                  <a:latin typeface="Trebuchet MS" pitchFamily="34" charset="0"/>
                </a:rPr>
                <a:t>HEARTBEAT </a:t>
              </a:r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= 165 </a:t>
              </a:r>
              <a:r>
                <a:rPr lang="es-ES" sz="1600" dirty="0" err="1" smtClean="0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solidFill>
                    <a:srgbClr val="0000FF"/>
                  </a:solidFill>
                  <a:latin typeface="Trebuchet MS" pitchFamily="34" charset="0"/>
                </a:rPr>
                <a:t>AGE </a:t>
              </a:r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= 45 </a:t>
              </a:r>
              <a:r>
                <a:rPr lang="es-ES" sz="1600" dirty="0" err="1" smtClean="0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solidFill>
                    <a:srgbClr val="0000FF"/>
                  </a:solidFill>
                  <a:latin typeface="Trebuchet MS" pitchFamily="34" charset="0"/>
                </a:rPr>
                <a:t>SEX </a:t>
              </a:r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 smtClean="0">
                  <a:latin typeface="Trebuchet MS" pitchFamily="34" charset="0"/>
                </a:rPr>
                <a:t>ALARM = </a:t>
              </a:r>
              <a:r>
                <a:rPr lang="es-ES" sz="1600" dirty="0" smtClean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  <a:endParaRPr lang="es-ES" sz="1600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 smtClean="0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68766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/>
                <a:gridCol w="838200"/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 smtClean="0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5561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99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" y="1844675"/>
            <a:ext cx="1482725" cy="1000125"/>
          </a:xfrm>
          <a:prstGeom prst="rect">
            <a:avLst/>
          </a:prstGeom>
          <a:noFill/>
        </p:spPr>
      </p:pic>
      <p:pic>
        <p:nvPicPr>
          <p:cNvPr id="34919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2550" y="855663"/>
            <a:ext cx="7670800" cy="55165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49191" name="Rectangle 7"/>
          <p:cNvSpPr>
            <a:spLocks noChangeArrowheads="1"/>
          </p:cNvSpPr>
          <p:nvPr/>
        </p:nvSpPr>
        <p:spPr bwMode="auto">
          <a:xfrm>
            <a:off x="739775" y="2185988"/>
            <a:ext cx="533400" cy="3635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3" name="Rectangle 9"/>
          <p:cNvSpPr>
            <a:spLocks noChangeArrowheads="1"/>
          </p:cNvSpPr>
          <p:nvPr/>
        </p:nvSpPr>
        <p:spPr bwMode="auto">
          <a:xfrm>
            <a:off x="1476375" y="992188"/>
            <a:ext cx="1117600" cy="896937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6" name="Freeform 12"/>
          <p:cNvSpPr>
            <a:spLocks/>
          </p:cNvSpPr>
          <p:nvPr/>
        </p:nvSpPr>
        <p:spPr bwMode="auto">
          <a:xfrm>
            <a:off x="368300" y="2578100"/>
            <a:ext cx="901700" cy="1866900"/>
          </a:xfrm>
          <a:custGeom>
            <a:avLst/>
            <a:gdLst/>
            <a:ahLst/>
            <a:cxnLst>
              <a:cxn ang="0">
                <a:pos x="376" y="0"/>
              </a:cxn>
              <a:cxn ang="0">
                <a:pos x="32" y="704"/>
              </a:cxn>
              <a:cxn ang="0">
                <a:pos x="568" y="1176"/>
              </a:cxn>
            </a:cxnLst>
            <a:rect l="0" t="0" r="r" b="b"/>
            <a:pathLst>
              <a:path w="568" h="1176">
                <a:moveTo>
                  <a:pt x="376" y="0"/>
                </a:moveTo>
                <a:cubicBezTo>
                  <a:pt x="188" y="254"/>
                  <a:pt x="0" y="508"/>
                  <a:pt x="32" y="704"/>
                </a:cubicBezTo>
                <a:cubicBezTo>
                  <a:pt x="64" y="900"/>
                  <a:pt x="316" y="1038"/>
                  <a:pt x="568" y="1176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49201" name="Group 17"/>
          <p:cNvGrpSpPr>
            <a:grpSpLocks/>
          </p:cNvGrpSpPr>
          <p:nvPr/>
        </p:nvGrpSpPr>
        <p:grpSpPr bwMode="auto">
          <a:xfrm>
            <a:off x="1747838" y="1560513"/>
            <a:ext cx="6388100" cy="4565650"/>
            <a:chOff x="1101" y="983"/>
            <a:chExt cx="4024" cy="2876"/>
          </a:xfrm>
        </p:grpSpPr>
        <p:pic>
          <p:nvPicPr>
            <p:cNvPr id="349200" name="Picture 1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63" y="983"/>
              <a:ext cx="3362" cy="2876"/>
            </a:xfrm>
            <a:prstGeom prst="rect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349197" name="Freeform 13"/>
            <p:cNvSpPr>
              <a:spLocks/>
            </p:cNvSpPr>
            <p:nvPr/>
          </p:nvSpPr>
          <p:spPr bwMode="auto">
            <a:xfrm>
              <a:off x="1101" y="1216"/>
              <a:ext cx="603" cy="1200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67" y="728"/>
                </a:cxn>
                <a:cxn ang="0">
                  <a:pos x="603" y="1200"/>
                </a:cxn>
              </a:cxnLst>
              <a:rect l="0" t="0" r="r" b="b"/>
              <a:pathLst>
                <a:path w="603" h="1200">
                  <a:moveTo>
                    <a:pt x="203" y="0"/>
                  </a:moveTo>
                  <a:cubicBezTo>
                    <a:pt x="179" y="121"/>
                    <a:pt x="0" y="528"/>
                    <a:pt x="67" y="728"/>
                  </a:cubicBezTo>
                  <a:cubicBezTo>
                    <a:pt x="134" y="928"/>
                    <a:pt x="351" y="1062"/>
                    <a:pt x="603" y="1200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49203" name="Text Box 19"/>
          <p:cNvSpPr txBox="1">
            <a:spLocks noChangeArrowheads="1"/>
          </p:cNvSpPr>
          <p:nvPr/>
        </p:nvSpPr>
        <p:spPr bwMode="auto">
          <a:xfrm>
            <a:off x="-91923" y="0"/>
            <a:ext cx="506540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(zoom)</a:t>
            </a:r>
          </a:p>
        </p:txBody>
      </p:sp>
    </p:spTree>
    <p:extLst>
      <p:ext uri="{BB962C8B-B14F-4D97-AF65-F5344CB8AC3E}">
        <p14:creationId xmlns:p14="http://schemas.microsoft.com/office/powerpoint/2010/main" val="47963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1" grpId="0" animBg="1"/>
      <p:bldP spid="349193" grpId="0" animBg="1"/>
      <p:bldP spid="349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1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" r:id="rId4" imgW="1257476" imgH="1314286" progId="">
                    <p:embed/>
                  </p:oleObj>
                </mc:Choice>
                <mc:Fallback>
                  <p:oleObj r:id="rId4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8" r:id="rId6" imgW="1257476" imgH="1314286" progId="">
                    <p:embed/>
                  </p:oleObj>
                </mc:Choice>
                <mc:Fallback>
                  <p:oleObj r:id="rId6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 [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hlinkClick r:id="rId10"/>
              </a:rPr>
              <a:t>PDF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]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1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ability to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]</a:t>
            </a:r>
            <a:endParaRPr lang="en-US" sz="10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4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the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ability to 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]</a:t>
            </a:r>
            <a:endParaRPr lang="en-US" sz="100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Computer 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vision is a field that includes methods for acquiring, processing, analyzing, and understanding images and, in general, high-dimensional data from the real world in order to produce numerical or symbolic information, e.g., in the forms of decisions</a:t>
            </a:r>
            <a:r>
              <a:rPr lang="en-US" sz="2400" dirty="0" smtClean="0">
                <a:solidFill>
                  <a:srgbClr val="0000FF"/>
                </a:solidFill>
                <a:latin typeface="Trebuchet MS" pitchFamily="34" charset="0"/>
              </a:rPr>
              <a:t>.             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chemeClr val="accent6">
                  <a:lumMod val="60000"/>
                  <a:lumOff val="40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4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</a:t>
              </a:r>
              <a:r>
                <a:rPr lang="en-US" sz="1600" b="1" dirty="0" smtClean="0">
                  <a:latin typeface="Trebuchet MS" pitchFamily="34" charset="0"/>
                </a:rPr>
                <a:t>bject</a:t>
              </a:r>
              <a:endParaRPr lang="en-US" sz="1600" b="1" dirty="0">
                <a:latin typeface="Trebuchet MS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  <a:endParaRPr lang="en-US" sz="1400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  <a:endParaRPr lang="en-US" sz="1400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 smtClean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  <a:endParaRPr lang="en-US" sz="1400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 smtClean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6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  <a:endParaRPr lang="en-US" sz="1400" dirty="0">
                <a:solidFill>
                  <a:srgbClr val="595959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</a:t>
            </a:r>
            <a:r>
              <a:rPr lang="en-US" sz="1600" b="1" dirty="0" smtClean="0">
                <a:latin typeface="Trebuchet MS" pitchFamily="34" charset="0"/>
              </a:rPr>
              <a:t>bject</a:t>
            </a:r>
            <a:endParaRPr lang="en-US" sz="1600" b="1" dirty="0">
              <a:latin typeface="Trebuchet MS" pitchFamily="34" charset="0"/>
            </a:endParaRP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 smtClean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 smtClean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 smtClean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 smtClean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 smtClean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 smtClean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 smtClean="0">
                    <a:latin typeface="Trebuchet MS" pitchFamily="34" charset="0"/>
                  </a:rPr>
                  <a:t>Analysis</a:t>
                </a:r>
                <a:endParaRPr lang="en-US" sz="1400" i="1" dirty="0">
                  <a:latin typeface="Trebuchet MS" pitchFamily="34" charset="0"/>
                </a:endParaRP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 smtClean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  <a:endParaRPr lang="en-US" sz="1600" b="1" dirty="0">
                <a:solidFill>
                  <a:srgbClr val="595959"/>
                </a:solidFill>
                <a:latin typeface="Trebuchet MS" pitchFamily="34" charset="0"/>
              </a:endParaRP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 smtClean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 smtClean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  <a:endParaRPr lang="en-US" sz="1400" dirty="0">
                <a:solidFill>
                  <a:srgbClr val="595959"/>
                </a:solidFill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96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302" name="Picture 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53296" name="Text Box 16"/>
          <p:cNvSpPr txBox="1">
            <a:spLocks noChangeArrowheads="1"/>
          </p:cNvSpPr>
          <p:nvPr/>
        </p:nvSpPr>
        <p:spPr bwMode="auto">
          <a:xfrm>
            <a:off x="1749425" y="2506663"/>
            <a:ext cx="2806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size: 686 x 1029 pixels</a:t>
            </a:r>
            <a:endParaRPr lang="en-US" u="none"/>
          </a:p>
        </p:txBody>
      </p:sp>
      <p:sp>
        <p:nvSpPr>
          <p:cNvPr id="353298" name="Rectangle 18"/>
          <p:cNvSpPr>
            <a:spLocks noChangeArrowheads="1"/>
          </p:cNvSpPr>
          <p:nvPr/>
        </p:nvSpPr>
        <p:spPr bwMode="auto">
          <a:xfrm>
            <a:off x="1168400" y="1308100"/>
            <a:ext cx="4140200" cy="485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1" name="Group 21"/>
          <p:cNvGrpSpPr>
            <a:grpSpLocks/>
          </p:cNvGrpSpPr>
          <p:nvPr/>
        </p:nvGrpSpPr>
        <p:grpSpPr bwMode="auto">
          <a:xfrm>
            <a:off x="796925" y="901700"/>
            <a:ext cx="8058150" cy="5453063"/>
            <a:chOff x="502" y="568"/>
            <a:chExt cx="5076" cy="3435"/>
          </a:xfrm>
        </p:grpSpPr>
        <p:sp>
          <p:nvSpPr>
            <p:cNvPr id="353294" name="Text Box 14"/>
            <p:cNvSpPr txBox="1">
              <a:spLocks noChangeArrowheads="1"/>
            </p:cNvSpPr>
            <p:nvPr/>
          </p:nvSpPr>
          <p:spPr bwMode="auto">
            <a:xfrm>
              <a:off x="5374" y="3715"/>
              <a:ext cx="2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x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5" name="Text Box 15"/>
            <p:cNvSpPr txBox="1">
              <a:spLocks noChangeArrowheads="1"/>
            </p:cNvSpPr>
            <p:nvPr/>
          </p:nvSpPr>
          <p:spPr bwMode="auto">
            <a:xfrm>
              <a:off x="502" y="691"/>
              <a:ext cx="1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y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3" name="Line 13"/>
            <p:cNvSpPr>
              <a:spLocks noChangeShapeType="1"/>
            </p:cNvSpPr>
            <p:nvPr/>
          </p:nvSpPr>
          <p:spPr bwMode="auto">
            <a:xfrm>
              <a:off x="744" y="3880"/>
              <a:ext cx="45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292" name="Line 12"/>
            <p:cNvSpPr>
              <a:spLocks noChangeShapeType="1"/>
            </p:cNvSpPr>
            <p:nvPr/>
          </p:nvSpPr>
          <p:spPr bwMode="auto">
            <a:xfrm>
              <a:off x="744" y="568"/>
              <a:ext cx="0" cy="33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299" name="Text Box 19"/>
          <p:cNvSpPr txBox="1">
            <a:spLocks noChangeArrowheads="1"/>
          </p:cNvSpPr>
          <p:nvPr/>
        </p:nvSpPr>
        <p:spPr bwMode="auto">
          <a:xfrm>
            <a:off x="5534025" y="1147763"/>
            <a:ext cx="1108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x = 639</a:t>
            </a:r>
          </a:p>
          <a:p>
            <a:r>
              <a:rPr lang="es-CL" u="none"/>
              <a:t>y = 599</a:t>
            </a:r>
            <a:endParaRPr lang="en-US" u="none"/>
          </a:p>
        </p:txBody>
      </p:sp>
      <p:sp>
        <p:nvSpPr>
          <p:cNvPr id="353300" name="Oval 20"/>
          <p:cNvSpPr>
            <a:spLocks noChangeArrowheads="1"/>
          </p:cNvSpPr>
          <p:nvPr/>
        </p:nvSpPr>
        <p:spPr bwMode="auto">
          <a:xfrm>
            <a:off x="5270500" y="12700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5" name="Group 25"/>
          <p:cNvGrpSpPr>
            <a:grpSpLocks/>
          </p:cNvGrpSpPr>
          <p:nvPr/>
        </p:nvGrpSpPr>
        <p:grpSpPr bwMode="auto">
          <a:xfrm>
            <a:off x="1028700" y="1079500"/>
            <a:ext cx="6997700" cy="5245100"/>
            <a:chOff x="648" y="680"/>
            <a:chExt cx="4408" cy="3304"/>
          </a:xfrm>
        </p:grpSpPr>
        <p:sp>
          <p:nvSpPr>
            <p:cNvPr id="353303" name="Line 23"/>
            <p:cNvSpPr>
              <a:spLocks noChangeShapeType="1"/>
            </p:cNvSpPr>
            <p:nvPr/>
          </p:nvSpPr>
          <p:spPr bwMode="auto">
            <a:xfrm>
              <a:off x="728" y="3984"/>
              <a:ext cx="4328" cy="0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304" name="Line 24"/>
            <p:cNvSpPr>
              <a:spLocks noChangeShapeType="1"/>
            </p:cNvSpPr>
            <p:nvPr/>
          </p:nvSpPr>
          <p:spPr bwMode="auto">
            <a:xfrm flipH="1" flipV="1">
              <a:off x="648" y="680"/>
              <a:ext cx="0" cy="3208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307" name="Text Box 27"/>
          <p:cNvSpPr txBox="1">
            <a:spLocks noChangeArrowheads="1"/>
          </p:cNvSpPr>
          <p:nvPr/>
        </p:nvSpPr>
        <p:spPr bwMode="auto">
          <a:xfrm>
            <a:off x="0" y="0"/>
            <a:ext cx="643477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coordenadas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34400" y="6019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88988" y="838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3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96" grpId="0"/>
      <p:bldP spid="353298" grpId="0" animBg="1"/>
      <p:bldP spid="353299" grpId="0"/>
      <p:bldP spid="35330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251" name="Group 19"/>
          <p:cNvGrpSpPr>
            <a:grpSpLocks/>
          </p:cNvGrpSpPr>
          <p:nvPr/>
        </p:nvGrpSpPr>
        <p:grpSpPr bwMode="auto">
          <a:xfrm>
            <a:off x="0" y="3205163"/>
            <a:ext cx="9144000" cy="2363787"/>
            <a:chOff x="0" y="2019"/>
            <a:chExt cx="5760" cy="1489"/>
          </a:xfrm>
        </p:grpSpPr>
        <p:graphicFrame>
          <p:nvGraphicFramePr>
            <p:cNvPr id="351245" name="Object 13"/>
            <p:cNvGraphicFramePr>
              <a:graphicFrameLocks/>
            </p:cNvGraphicFramePr>
            <p:nvPr/>
          </p:nvGraphicFramePr>
          <p:xfrm>
            <a:off x="0" y="2305"/>
            <a:ext cx="1823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1" name="Fotografía de Photo Editor" r:id="rId4" imgW="7238095" imgH="4772691" progId="MSPhotoEd.3">
                    <p:embed/>
                  </p:oleObj>
                </mc:Choice>
                <mc:Fallback>
                  <p:oleObj name="Fotografía de Photo Editor" r:id="rId4" imgW="7238095" imgH="4772691" progId="MSPhotoEd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05"/>
                          <a:ext cx="1823" cy="1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6" name="Object 14"/>
            <p:cNvGraphicFramePr>
              <a:graphicFrameLocks/>
            </p:cNvGraphicFramePr>
            <p:nvPr/>
          </p:nvGraphicFramePr>
          <p:xfrm>
            <a:off x="3946" y="2311"/>
            <a:ext cx="1814" cy="1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2" name="Fotografía de Photo Editor" r:id="rId6" imgW="7201905" imgH="4753639" progId="MSPhotoEd.3">
                    <p:embed/>
                  </p:oleObj>
                </mc:Choice>
                <mc:Fallback>
                  <p:oleObj name="Fotografía de Photo Editor" r:id="rId6" imgW="7201905" imgH="4753639" progId="MSPhotoEd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2311"/>
                          <a:ext cx="1814" cy="1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7" name="Object 15"/>
            <p:cNvGraphicFramePr>
              <a:graphicFrameLocks/>
            </p:cNvGraphicFramePr>
            <p:nvPr/>
          </p:nvGraphicFramePr>
          <p:xfrm>
            <a:off x="1956" y="2312"/>
            <a:ext cx="1802" cy="1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3" name="Fotografía de Photo Editor" r:id="rId8" imgW="7152381" imgH="4723810" progId="MSPhotoEd.3">
                    <p:embed/>
                  </p:oleObj>
                </mc:Choice>
                <mc:Fallback>
                  <p:oleObj name="Fotografía de Photo Editor" r:id="rId8" imgW="7152381" imgH="4723810" progId="MSPhotoEd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6" y="2312"/>
                          <a:ext cx="1802" cy="1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1248" name="AutoShape 16"/>
            <p:cNvCxnSpPr>
              <a:cxnSpLocks noChangeShapeType="1"/>
            </p:cNvCxnSpPr>
            <p:nvPr/>
          </p:nvCxnSpPr>
          <p:spPr bwMode="auto">
            <a:xfrm flipH="1">
              <a:off x="912" y="2019"/>
              <a:ext cx="1944" cy="286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49" name="AutoShape 17"/>
            <p:cNvCxnSpPr>
              <a:cxnSpLocks noChangeShapeType="1"/>
            </p:cNvCxnSpPr>
            <p:nvPr/>
          </p:nvCxnSpPr>
          <p:spPr bwMode="auto">
            <a:xfrm>
              <a:off x="2856" y="2019"/>
              <a:ext cx="1" cy="293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50" name="AutoShape 18"/>
            <p:cNvCxnSpPr>
              <a:cxnSpLocks noChangeShapeType="1"/>
            </p:cNvCxnSpPr>
            <p:nvPr/>
          </p:nvCxnSpPr>
          <p:spPr bwMode="auto">
            <a:xfrm>
              <a:off x="2856" y="2019"/>
              <a:ext cx="1997" cy="292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51252" name="Text Box 20"/>
          <p:cNvSpPr txBox="1">
            <a:spLocks noChangeArrowheads="1"/>
          </p:cNvSpPr>
          <p:nvPr/>
        </p:nvSpPr>
        <p:spPr bwMode="auto">
          <a:xfrm>
            <a:off x="1431925" y="5745163"/>
            <a:ext cx="666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R = 200                       G = 127                         B = 45</a:t>
            </a:r>
            <a:endParaRPr lang="en-US" u="none">
              <a:solidFill>
                <a:srgbClr val="FFFFFF"/>
              </a:solidFill>
            </a:endParaRPr>
          </a:p>
        </p:txBody>
      </p:sp>
      <p:grpSp>
        <p:nvGrpSpPr>
          <p:cNvPr id="351256" name="Group 24"/>
          <p:cNvGrpSpPr>
            <a:grpSpLocks/>
          </p:cNvGrpSpPr>
          <p:nvPr/>
        </p:nvGrpSpPr>
        <p:grpSpPr bwMode="auto">
          <a:xfrm>
            <a:off x="1651000" y="3733800"/>
            <a:ext cx="6350000" cy="88900"/>
            <a:chOff x="1040" y="2352"/>
            <a:chExt cx="4000" cy="56"/>
          </a:xfrm>
        </p:grpSpPr>
        <p:sp>
          <p:nvSpPr>
            <p:cNvPr id="351253" name="Oval 21"/>
            <p:cNvSpPr>
              <a:spLocks noChangeArrowheads="1"/>
            </p:cNvSpPr>
            <p:nvPr/>
          </p:nvSpPr>
          <p:spPr bwMode="auto">
            <a:xfrm>
              <a:off x="1040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4" name="Oval 22"/>
            <p:cNvSpPr>
              <a:spLocks noChangeArrowheads="1"/>
            </p:cNvSpPr>
            <p:nvPr/>
          </p:nvSpPr>
          <p:spPr bwMode="auto">
            <a:xfrm>
              <a:off x="2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5" name="Oval 23"/>
            <p:cNvSpPr>
              <a:spLocks noChangeArrowheads="1"/>
            </p:cNvSpPr>
            <p:nvPr/>
          </p:nvSpPr>
          <p:spPr bwMode="auto">
            <a:xfrm>
              <a:off x="4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pic>
        <p:nvPicPr>
          <p:cNvPr id="351257" name="Picture 2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51150" y="717550"/>
            <a:ext cx="3363913" cy="2487613"/>
          </a:xfrm>
          <a:prstGeom prst="rect">
            <a:avLst/>
          </a:prstGeom>
          <a:noFill/>
        </p:spPr>
      </p:pic>
      <p:sp>
        <p:nvSpPr>
          <p:cNvPr id="351259" name="Text Box 27"/>
          <p:cNvSpPr txBox="1">
            <a:spLocks noChangeArrowheads="1"/>
          </p:cNvSpPr>
          <p:nvPr/>
        </p:nvSpPr>
        <p:spPr bwMode="auto">
          <a:xfrm>
            <a:off x="-83335" y="0"/>
            <a:ext cx="495139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(color)</a:t>
            </a:r>
          </a:p>
        </p:txBody>
      </p:sp>
    </p:spTree>
    <p:extLst>
      <p:ext uri="{BB962C8B-B14F-4D97-AF65-F5344CB8AC3E}">
        <p14:creationId xmlns:p14="http://schemas.microsoft.com/office/powerpoint/2010/main" val="6534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43" name="Text Box 303"/>
          <p:cNvSpPr txBox="1">
            <a:spLocks noChangeArrowheads="1"/>
          </p:cNvSpPr>
          <p:nvPr/>
        </p:nvSpPr>
        <p:spPr bwMode="auto">
          <a:xfrm>
            <a:off x="3311525" y="5376863"/>
            <a:ext cx="259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I = (R + G + B) / 3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43351" name="Picture 3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9488"/>
            <a:ext cx="2894013" cy="1908175"/>
          </a:xfrm>
          <a:prstGeom prst="rect">
            <a:avLst/>
          </a:prstGeom>
          <a:noFill/>
        </p:spPr>
      </p:pic>
      <p:pic>
        <p:nvPicPr>
          <p:cNvPr id="343352" name="Picture 3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4275" y="989013"/>
            <a:ext cx="2879725" cy="1900237"/>
          </a:xfrm>
          <a:prstGeom prst="rect">
            <a:avLst/>
          </a:prstGeom>
          <a:noFill/>
        </p:spPr>
      </p:pic>
      <p:pic>
        <p:nvPicPr>
          <p:cNvPr id="343353" name="Picture 3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05150" y="990600"/>
            <a:ext cx="2860675" cy="1889125"/>
          </a:xfrm>
          <a:prstGeom prst="rect">
            <a:avLst/>
          </a:prstGeom>
          <a:noFill/>
        </p:spPr>
      </p:pic>
      <p:pic>
        <p:nvPicPr>
          <p:cNvPr id="343354" name="Picture 3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38488" y="3211513"/>
            <a:ext cx="2868612" cy="1998662"/>
          </a:xfrm>
          <a:prstGeom prst="rect">
            <a:avLst/>
          </a:prstGeom>
          <a:noFill/>
        </p:spPr>
      </p:pic>
      <p:sp>
        <p:nvSpPr>
          <p:cNvPr id="343356" name="Text Box 316"/>
          <p:cNvSpPr txBox="1">
            <a:spLocks noChangeArrowheads="1"/>
          </p:cNvSpPr>
          <p:nvPr/>
        </p:nvSpPr>
        <p:spPr bwMode="auto">
          <a:xfrm>
            <a:off x="0" y="0"/>
            <a:ext cx="840226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 a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blanco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y negro)</a:t>
            </a:r>
          </a:p>
        </p:txBody>
      </p:sp>
    </p:spTree>
    <p:extLst>
      <p:ext uri="{BB962C8B-B14F-4D97-AF65-F5344CB8AC3E}">
        <p14:creationId xmlns:p14="http://schemas.microsoft.com/office/powerpoint/2010/main" val="44172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3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772" name="Group 12"/>
          <p:cNvGrpSpPr>
            <a:grpSpLocks/>
          </p:cNvGrpSpPr>
          <p:nvPr/>
        </p:nvGrpSpPr>
        <p:grpSpPr bwMode="auto">
          <a:xfrm>
            <a:off x="1238250" y="1684338"/>
            <a:ext cx="7116763" cy="554037"/>
            <a:chOff x="644" y="1309"/>
            <a:chExt cx="4483" cy="349"/>
          </a:xfrm>
        </p:grpSpPr>
        <p:pic>
          <p:nvPicPr>
            <p:cNvPr id="373773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2" y="1309"/>
              <a:ext cx="4223" cy="1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73774" name="Text Box 14"/>
            <p:cNvSpPr txBox="1">
              <a:spLocks noChangeArrowheads="1"/>
            </p:cNvSpPr>
            <p:nvPr/>
          </p:nvSpPr>
          <p:spPr bwMode="auto">
            <a:xfrm>
              <a:off x="644" y="1485"/>
              <a:ext cx="448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u="none">
                  <a:solidFill>
                    <a:srgbClr val="808080"/>
                  </a:solidFill>
                  <a:latin typeface="Arial" charset="0"/>
                </a:rPr>
                <a:t>1                                                                          128                                                                          256</a:t>
              </a:r>
              <a:endParaRPr lang="es-ES" sz="1200" u="none">
                <a:solidFill>
                  <a:srgbClr val="808080"/>
                </a:solidFill>
                <a:latin typeface="Arial" charset="0"/>
              </a:endParaRPr>
            </a:p>
          </p:txBody>
        </p:sp>
      </p:grpSp>
      <p:pic>
        <p:nvPicPr>
          <p:cNvPr id="373775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3900" y="2670175"/>
            <a:ext cx="3084513" cy="30797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73776" name="Text Box 16"/>
          <p:cNvSpPr txBox="1">
            <a:spLocks noChangeArrowheads="1"/>
          </p:cNvSpPr>
          <p:nvPr/>
        </p:nvSpPr>
        <p:spPr bwMode="auto">
          <a:xfrm>
            <a:off x="2981325" y="2574925"/>
            <a:ext cx="296863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0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7" name="Text Box 17"/>
          <p:cNvSpPr txBox="1">
            <a:spLocks noChangeArrowheads="1"/>
          </p:cNvSpPr>
          <p:nvPr/>
        </p:nvSpPr>
        <p:spPr bwMode="auto">
          <a:xfrm>
            <a:off x="6207125" y="5724525"/>
            <a:ext cx="522288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255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9" name="Text Box 19"/>
          <p:cNvSpPr txBox="1">
            <a:spLocks noChangeArrowheads="1"/>
          </p:cNvSpPr>
          <p:nvPr/>
        </p:nvSpPr>
        <p:spPr bwMode="auto">
          <a:xfrm>
            <a:off x="0" y="0"/>
            <a:ext cx="641153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tonos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de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gris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9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38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9088" y="3732213"/>
            <a:ext cx="2868612" cy="1998662"/>
          </a:xfrm>
          <a:prstGeom prst="rect">
            <a:avLst/>
          </a:prstGeom>
          <a:noFill/>
        </p:spPr>
      </p:pic>
      <p:pic>
        <p:nvPicPr>
          <p:cNvPr id="363536" name="Picture 16"/>
          <p:cNvPicPr>
            <a:picLocks noChangeAspect="1" noChangeArrowheads="1"/>
          </p:cNvPicPr>
          <p:nvPr/>
        </p:nvPicPr>
        <p:blipFill>
          <a:blip r:embed="rId4">
            <a:lum bright="-30000"/>
          </a:blip>
          <a:srcRect/>
          <a:stretch>
            <a:fillRect/>
          </a:stretch>
        </p:blipFill>
        <p:spPr bwMode="auto">
          <a:xfrm>
            <a:off x="827088" y="3744913"/>
            <a:ext cx="2868612" cy="1998662"/>
          </a:xfrm>
          <a:prstGeom prst="rect">
            <a:avLst/>
          </a:prstGeom>
          <a:noFill/>
        </p:spPr>
      </p:pic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3533" name="Text Box 13"/>
          <p:cNvSpPr txBox="1">
            <a:spLocks noChangeArrowheads="1"/>
          </p:cNvSpPr>
          <p:nvPr/>
        </p:nvSpPr>
        <p:spPr bwMode="auto">
          <a:xfrm>
            <a:off x="5521325" y="3840163"/>
            <a:ext cx="739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2</a:t>
            </a:r>
            <a:endParaRPr lang="en-US" u="none"/>
          </a:p>
        </p:txBody>
      </p:sp>
      <p:sp>
        <p:nvSpPr>
          <p:cNvPr id="363535" name="Text Box 15"/>
          <p:cNvSpPr txBox="1">
            <a:spLocks noChangeArrowheads="1"/>
          </p:cNvSpPr>
          <p:nvPr/>
        </p:nvSpPr>
        <p:spPr bwMode="auto">
          <a:xfrm>
            <a:off x="949325" y="3852863"/>
            <a:ext cx="94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0.5</a:t>
            </a:r>
            <a:endParaRPr lang="en-US" u="none"/>
          </a:p>
        </p:txBody>
      </p:sp>
      <p:pic>
        <p:nvPicPr>
          <p:cNvPr id="363537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3540" name="Text Box 20"/>
          <p:cNvSpPr txBox="1">
            <a:spLocks noChangeArrowheads="1"/>
          </p:cNvSpPr>
          <p:nvPr/>
        </p:nvSpPr>
        <p:spPr bwMode="auto">
          <a:xfrm>
            <a:off x="-155627" y="0"/>
            <a:ext cx="629771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>
                <a:solidFill>
                  <a:srgbClr val="808080"/>
                </a:solidFill>
                <a:latin typeface="Trebuchet MS"/>
                <a:cs typeface="Trebuchet MS"/>
              </a:rPr>
              <a:t>Imágenes Digitales (operaciones)</a:t>
            </a:r>
          </a:p>
        </p:txBody>
      </p:sp>
    </p:spTree>
    <p:extLst>
      <p:ext uri="{BB962C8B-B14F-4D97-AF65-F5344CB8AC3E}">
        <p14:creationId xmlns:p14="http://schemas.microsoft.com/office/powerpoint/2010/main" val="17760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8" grpId="0" autoUpdateAnimBg="0"/>
      <p:bldP spid="363533" grpId="0" autoUpdateAnimBg="0"/>
      <p:bldP spid="36353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85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1463" y="3622675"/>
            <a:ext cx="2827337" cy="1870075"/>
          </a:xfrm>
          <a:prstGeom prst="rect">
            <a:avLst/>
          </a:prstGeom>
          <a:noFill/>
        </p:spPr>
      </p:pic>
      <p:pic>
        <p:nvPicPr>
          <p:cNvPr id="365584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" y="3600450"/>
            <a:ext cx="2868613" cy="1884363"/>
          </a:xfrm>
          <a:prstGeom prst="rect">
            <a:avLst/>
          </a:prstGeom>
          <a:noFill/>
        </p:spPr>
      </p:pic>
      <p:sp>
        <p:nvSpPr>
          <p:cNvPr id="365576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5580" name="Text Box 12"/>
          <p:cNvSpPr txBox="1">
            <a:spLocks noChangeArrowheads="1"/>
          </p:cNvSpPr>
          <p:nvPr/>
        </p:nvSpPr>
        <p:spPr bwMode="auto">
          <a:xfrm>
            <a:off x="771525" y="3802063"/>
            <a:ext cx="1089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&gt; 200</a:t>
            </a:r>
            <a:endParaRPr lang="en-US" u="none"/>
          </a:p>
        </p:txBody>
      </p:sp>
      <p:sp>
        <p:nvSpPr>
          <p:cNvPr id="365578" name="Text Box 10"/>
          <p:cNvSpPr txBox="1">
            <a:spLocks noChangeArrowheads="1"/>
          </p:cNvSpPr>
          <p:nvPr/>
        </p:nvSpPr>
        <p:spPr bwMode="auto">
          <a:xfrm>
            <a:off x="5584825" y="3802063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256-</a:t>
            </a:r>
            <a:r>
              <a:rPr lang="es-CL" b="1" u="none">
                <a:solidFill>
                  <a:srgbClr val="FFFFFF"/>
                </a:solidFill>
              </a:rPr>
              <a:t>I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65583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5587" name="Text Box 19"/>
          <p:cNvSpPr txBox="1">
            <a:spLocks noChangeArrowheads="1"/>
          </p:cNvSpPr>
          <p:nvPr/>
        </p:nvSpPr>
        <p:spPr bwMode="auto">
          <a:xfrm>
            <a:off x="0" y="0"/>
            <a:ext cx="623099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operaciones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926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6" grpId="0" autoUpdateAnimBg="0"/>
      <p:bldP spid="365580" grpId="0" autoUpdateAnimBg="0"/>
      <p:bldP spid="365578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922</Words>
  <Application>Microsoft Macintosh PowerPoint</Application>
  <PresentationFormat>On-screen Show (4:3)</PresentationFormat>
  <Paragraphs>240</Paragraphs>
  <Slides>36</Slides>
  <Notes>36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ＭＳ Ｐゴシック</vt:lpstr>
      <vt:lpstr>Trebuchet MS</vt:lpstr>
      <vt:lpstr>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22</cp:revision>
  <dcterms:created xsi:type="dcterms:W3CDTF">2013-03-14T12:00:34Z</dcterms:created>
  <dcterms:modified xsi:type="dcterms:W3CDTF">2018-03-07T23:34:49Z</dcterms:modified>
</cp:coreProperties>
</file>